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322" r:id="rId3"/>
    <p:sldId id="323" r:id="rId4"/>
    <p:sldId id="324" r:id="rId5"/>
    <p:sldId id="336" r:id="rId6"/>
    <p:sldId id="337" r:id="rId7"/>
    <p:sldId id="332" r:id="rId8"/>
    <p:sldId id="301" r:id="rId9"/>
  </p:sldIdLst>
  <p:sldSz cx="9144000" cy="6858000" type="screen4x3"/>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66"/>
    <a:srgbClr val="33CC3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70" autoAdjust="0"/>
    <p:restoredTop sz="94580" autoAdjust="0"/>
  </p:normalViewPr>
  <p:slideViewPr>
    <p:cSldViewPr>
      <p:cViewPr varScale="1">
        <p:scale>
          <a:sx n="66" d="100"/>
          <a:sy n="66" d="100"/>
        </p:scale>
        <p:origin x="-1386"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208B0F-64B3-48F4-B119-A7EEF71C78D8}" type="datetimeFigureOut">
              <a:rPr lang="bg-BG" smtClean="0"/>
              <a:pPr/>
              <a:t>21.10.2018 г.</a:t>
            </a:fld>
            <a:endParaRPr lang="bg-B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186CE4-0821-4ADF-BE16-B6119DF44014}" type="slidenum">
              <a:rPr lang="bg-BG" smtClean="0"/>
              <a:pPr/>
              <a:t>‹#›</a:t>
            </a:fld>
            <a:endParaRPr lang="bg-BG"/>
          </a:p>
        </p:txBody>
      </p:sp>
    </p:spTree>
    <p:extLst>
      <p:ext uri="{BB962C8B-B14F-4D97-AF65-F5344CB8AC3E}">
        <p14:creationId xmlns="" xmlns:p14="http://schemas.microsoft.com/office/powerpoint/2010/main" val="970383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1143000" y="685800"/>
            <a:ext cx="4572000" cy="3429000"/>
          </a:xfrm>
          <a:ln/>
        </p:spPr>
      </p:sp>
      <p:sp>
        <p:nvSpPr>
          <p:cNvPr id="50179"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50180"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97C4F8C-84D2-44CA-8E40-0BB64EC88567}" type="slidenum">
              <a:rPr lang="bg-BG" altLang="en-US" smtClean="0"/>
              <a:pPr eaLnBrk="1" hangingPunct="1"/>
              <a:t>1</a:t>
            </a:fld>
            <a:endParaRPr lang="bg-BG"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1143000" y="685800"/>
            <a:ext cx="4572000" cy="3429000"/>
          </a:xfrm>
          <a:ln/>
        </p:spPr>
      </p:sp>
      <p:sp>
        <p:nvSpPr>
          <p:cNvPr id="50179"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50180"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97C4F8C-84D2-44CA-8E40-0BB64EC88567}" type="slidenum">
              <a:rPr lang="bg-BG" altLang="en-US" smtClean="0"/>
              <a:pPr eaLnBrk="1" hangingPunct="1"/>
              <a:t>7</a:t>
            </a:fld>
            <a:endParaRPr lang="bg-BG"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1143000" y="685800"/>
            <a:ext cx="4572000" cy="3429000"/>
          </a:xfrm>
          <a:ln/>
        </p:spPr>
      </p:sp>
      <p:sp>
        <p:nvSpPr>
          <p:cNvPr id="61443"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
        <p:nvSpPr>
          <p:cNvPr id="61444"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072EB81-9B5D-48EF-ACB3-3D37756BA534}" type="slidenum">
              <a:rPr lang="bg-BG" altLang="en-US" smtClean="0"/>
              <a:pPr eaLnBrk="1" hangingPunct="1"/>
              <a:t>8</a:t>
            </a:fld>
            <a:endParaRPr lang="bg-BG"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bg-B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bg-BG"/>
          </a:p>
        </p:txBody>
      </p:sp>
      <p:sp>
        <p:nvSpPr>
          <p:cNvPr id="4" name="Date Placeholder 3"/>
          <p:cNvSpPr>
            <a:spLocks noGrp="1"/>
          </p:cNvSpPr>
          <p:nvPr>
            <p:ph type="dt" sz="half" idx="10"/>
          </p:nvPr>
        </p:nvSpPr>
        <p:spPr/>
        <p:txBody>
          <a:bodyPr/>
          <a:lstStyle/>
          <a:p>
            <a:fld id="{CF361E21-10EA-452C-ABD6-CB14A26D7735}" type="datetimeFigureOut">
              <a:rPr lang="bg-BG" smtClean="0"/>
              <a:pPr/>
              <a:t>21.10.2018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 xmlns:p14="http://schemas.microsoft.com/office/powerpoint/2010/main" val="706828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CF361E21-10EA-452C-ABD6-CB14A26D7735}" type="datetimeFigureOut">
              <a:rPr lang="bg-BG" smtClean="0"/>
              <a:pPr/>
              <a:t>21.10.2018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 xmlns:p14="http://schemas.microsoft.com/office/powerpoint/2010/main" val="3117418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bg-B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CF361E21-10EA-452C-ABD6-CB14A26D7735}" type="datetimeFigureOut">
              <a:rPr lang="bg-BG" smtClean="0"/>
              <a:pPr/>
              <a:t>21.10.2018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 xmlns:p14="http://schemas.microsoft.com/office/powerpoint/2010/main" val="584053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CF361E21-10EA-452C-ABD6-CB14A26D7735}" type="datetimeFigureOut">
              <a:rPr lang="bg-BG" smtClean="0"/>
              <a:pPr/>
              <a:t>21.10.2018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 xmlns:p14="http://schemas.microsoft.com/office/powerpoint/2010/main" val="911548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361E21-10EA-452C-ABD6-CB14A26D7735}" type="datetimeFigureOut">
              <a:rPr lang="bg-BG" smtClean="0"/>
              <a:pPr/>
              <a:t>21.10.2018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 xmlns:p14="http://schemas.microsoft.com/office/powerpoint/2010/main" val="4181271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Date Placeholder 4"/>
          <p:cNvSpPr>
            <a:spLocks noGrp="1"/>
          </p:cNvSpPr>
          <p:nvPr>
            <p:ph type="dt" sz="half" idx="10"/>
          </p:nvPr>
        </p:nvSpPr>
        <p:spPr/>
        <p:txBody>
          <a:bodyPr/>
          <a:lstStyle/>
          <a:p>
            <a:fld id="{CF361E21-10EA-452C-ABD6-CB14A26D7735}" type="datetimeFigureOut">
              <a:rPr lang="bg-BG" smtClean="0"/>
              <a:pPr/>
              <a:t>21.10.2018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 xmlns:p14="http://schemas.microsoft.com/office/powerpoint/2010/main" val="2767241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7" name="Date Placeholder 6"/>
          <p:cNvSpPr>
            <a:spLocks noGrp="1"/>
          </p:cNvSpPr>
          <p:nvPr>
            <p:ph type="dt" sz="half" idx="10"/>
          </p:nvPr>
        </p:nvSpPr>
        <p:spPr/>
        <p:txBody>
          <a:bodyPr/>
          <a:lstStyle/>
          <a:p>
            <a:fld id="{CF361E21-10EA-452C-ABD6-CB14A26D7735}" type="datetimeFigureOut">
              <a:rPr lang="bg-BG" smtClean="0"/>
              <a:pPr/>
              <a:t>21.10.2018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 xmlns:p14="http://schemas.microsoft.com/office/powerpoint/2010/main" val="2039112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Date Placeholder 2"/>
          <p:cNvSpPr>
            <a:spLocks noGrp="1"/>
          </p:cNvSpPr>
          <p:nvPr>
            <p:ph type="dt" sz="half" idx="10"/>
          </p:nvPr>
        </p:nvSpPr>
        <p:spPr/>
        <p:txBody>
          <a:bodyPr/>
          <a:lstStyle/>
          <a:p>
            <a:fld id="{CF361E21-10EA-452C-ABD6-CB14A26D7735}" type="datetimeFigureOut">
              <a:rPr lang="bg-BG" smtClean="0"/>
              <a:pPr/>
              <a:t>21.10.2018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 xmlns:p14="http://schemas.microsoft.com/office/powerpoint/2010/main" val="425153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361E21-10EA-452C-ABD6-CB14A26D7735}" type="datetimeFigureOut">
              <a:rPr lang="bg-BG" smtClean="0"/>
              <a:pPr/>
              <a:t>21.10.2018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 xmlns:p14="http://schemas.microsoft.com/office/powerpoint/2010/main" val="1865340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361E21-10EA-452C-ABD6-CB14A26D7735}" type="datetimeFigureOut">
              <a:rPr lang="bg-BG" smtClean="0"/>
              <a:pPr/>
              <a:t>21.10.2018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 xmlns:p14="http://schemas.microsoft.com/office/powerpoint/2010/main" val="335072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361E21-10EA-452C-ABD6-CB14A26D7735}" type="datetimeFigureOut">
              <a:rPr lang="bg-BG" smtClean="0"/>
              <a:pPr/>
              <a:t>21.10.2018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 xmlns:p14="http://schemas.microsoft.com/office/powerpoint/2010/main" val="146656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15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bg-B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361E21-10EA-452C-ABD6-CB14A26D7735}" type="datetimeFigureOut">
              <a:rPr lang="bg-BG" smtClean="0"/>
              <a:pPr/>
              <a:t>21.10.2018 г.</a:t>
            </a:fld>
            <a:endParaRPr lang="bg-B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g-B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9D5A48-CDC4-4BAB-B508-8ED8899E6E65}" type="slidenum">
              <a:rPr lang="bg-BG" smtClean="0"/>
              <a:pPr/>
              <a:t>‹#›</a:t>
            </a:fld>
            <a:endParaRPr lang="bg-BG"/>
          </a:p>
        </p:txBody>
      </p:sp>
    </p:spTree>
    <p:extLst>
      <p:ext uri="{BB962C8B-B14F-4D97-AF65-F5344CB8AC3E}">
        <p14:creationId xmlns="" xmlns:p14="http://schemas.microsoft.com/office/powerpoint/2010/main" val="1605812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58888" y="1628775"/>
            <a:ext cx="6834187" cy="2376488"/>
          </a:xfrm>
        </p:spPr>
        <p:txBody>
          <a:bodyPr>
            <a:noAutofit/>
          </a:bodyPr>
          <a:lstStyle/>
          <a:p>
            <a:pPr>
              <a:defRPr/>
            </a:pPr>
            <a:r>
              <a:rPr lang="en-US" sz="2400" b="1" dirty="0" smtClean="0">
                <a:solidFill>
                  <a:srgbClr val="002060"/>
                </a:solidFill>
                <a:effectLst>
                  <a:outerShdw blurRad="38100" dist="38100" dir="2700000" algn="tl">
                    <a:srgbClr val="C0C0C0"/>
                  </a:outerShdw>
                </a:effectLst>
              </a:rPr>
              <a:t>GOSCIENCE TRAINING:</a:t>
            </a:r>
            <a:br>
              <a:rPr lang="en-US" sz="2400" b="1" dirty="0" smtClean="0">
                <a:solidFill>
                  <a:srgbClr val="002060"/>
                </a:solidFill>
                <a:effectLst>
                  <a:outerShdw blurRad="38100" dist="38100" dir="2700000" algn="tl">
                    <a:srgbClr val="C0C0C0"/>
                  </a:outerShdw>
                </a:effectLst>
              </a:rPr>
            </a:br>
            <a:r>
              <a:rPr lang="en-US" sz="2400" b="1" dirty="0" smtClean="0">
                <a:solidFill>
                  <a:srgbClr val="002060"/>
                </a:solidFill>
                <a:effectLst>
                  <a:outerShdw blurRad="38100" dist="38100" dir="2700000" algn="tl">
                    <a:srgbClr val="C0C0C0"/>
                  </a:outerShdw>
                </a:effectLst>
              </a:rPr>
              <a:t>ENHANCING COMPREHENSION IN SCIENCE EDUCATION</a:t>
            </a:r>
            <a:br>
              <a:rPr lang="en-US" sz="2400" b="1" dirty="0" smtClean="0">
                <a:solidFill>
                  <a:srgbClr val="002060"/>
                </a:solidFill>
                <a:effectLst>
                  <a:outerShdw blurRad="38100" dist="38100" dir="2700000" algn="tl">
                    <a:srgbClr val="C0C0C0"/>
                  </a:outerShdw>
                </a:effectLst>
              </a:rPr>
            </a:br>
            <a:r>
              <a:rPr lang="bg-BG" altLang="en-US" sz="2400" b="1" dirty="0" smtClean="0">
                <a:solidFill>
                  <a:srgbClr val="002060"/>
                </a:solidFill>
                <a:latin typeface="Arial" charset="0"/>
              </a:rPr>
              <a:t/>
            </a:r>
            <a:br>
              <a:rPr lang="bg-BG" altLang="en-US" sz="2400" b="1" dirty="0" smtClean="0">
                <a:solidFill>
                  <a:srgbClr val="002060"/>
                </a:solidFill>
                <a:latin typeface="Arial" charset="0"/>
              </a:rPr>
            </a:br>
            <a:r>
              <a:rPr lang="bg-BG" altLang="en-US" sz="2400" b="1" dirty="0" smtClean="0">
                <a:solidFill>
                  <a:srgbClr val="002060"/>
                </a:solidFill>
                <a:latin typeface="Arial" charset="0"/>
              </a:rPr>
              <a:t/>
            </a:r>
            <a:br>
              <a:rPr lang="bg-BG" altLang="en-US" sz="2400" b="1" dirty="0" smtClean="0">
                <a:solidFill>
                  <a:srgbClr val="002060"/>
                </a:solidFill>
                <a:latin typeface="Arial" charset="0"/>
              </a:rPr>
            </a:br>
            <a:r>
              <a:rPr lang="bg-BG" altLang="en-US" sz="2400" b="1" dirty="0" smtClean="0">
                <a:solidFill>
                  <a:srgbClr val="002060"/>
                </a:solidFill>
                <a:latin typeface="Arial" charset="0"/>
              </a:rPr>
              <a:t/>
            </a:r>
            <a:br>
              <a:rPr lang="bg-BG" altLang="en-US" sz="2400" b="1" dirty="0" smtClean="0">
                <a:solidFill>
                  <a:srgbClr val="002060"/>
                </a:solidFill>
                <a:latin typeface="Arial" charset="0"/>
              </a:rPr>
            </a:br>
            <a:endParaRPr lang="bg-BG" altLang="en-US" sz="2400" b="1" dirty="0" smtClean="0">
              <a:solidFill>
                <a:srgbClr val="002060"/>
              </a:solidFill>
              <a:latin typeface="Arial" charset="0"/>
            </a:endParaRPr>
          </a:p>
        </p:txBody>
      </p:sp>
      <p:sp>
        <p:nvSpPr>
          <p:cNvPr id="3075" name="Rectangle 3"/>
          <p:cNvSpPr>
            <a:spLocks noGrp="1" noChangeArrowheads="1"/>
          </p:cNvSpPr>
          <p:nvPr>
            <p:ph type="subTitle" idx="1"/>
          </p:nvPr>
        </p:nvSpPr>
        <p:spPr>
          <a:xfrm>
            <a:off x="1403350" y="3429000"/>
            <a:ext cx="6400800" cy="2497138"/>
          </a:xfrm>
        </p:spPr>
        <p:txBody>
          <a:bodyPr/>
          <a:lstStyle/>
          <a:p>
            <a:pPr>
              <a:defRPr/>
            </a:pPr>
            <a:r>
              <a:rPr lang="lv-LV" dirty="0" smtClean="0">
                <a:solidFill>
                  <a:srgbClr val="C00000"/>
                </a:solidFill>
                <a:effectLst>
                  <a:outerShdw blurRad="38100" dist="38100" dir="2700000" algn="tl">
                    <a:srgbClr val="000000">
                      <a:alpha val="43137"/>
                    </a:srgbClr>
                  </a:outerShdw>
                </a:effectLst>
              </a:rPr>
              <a:t>Enhancing </a:t>
            </a:r>
            <a:r>
              <a:rPr lang="en-US" dirty="0" smtClean="0">
                <a:solidFill>
                  <a:srgbClr val="C00000"/>
                </a:solidFill>
                <a:effectLst>
                  <a:outerShdw blurRad="38100" dist="38100" dir="2700000" algn="tl">
                    <a:srgbClr val="000000">
                      <a:alpha val="43137"/>
                    </a:srgbClr>
                  </a:outerShdw>
                </a:effectLst>
              </a:rPr>
              <a:t>listening </a:t>
            </a:r>
            <a:r>
              <a:rPr lang="lv-LV" dirty="0" smtClean="0">
                <a:solidFill>
                  <a:srgbClr val="C00000"/>
                </a:solidFill>
                <a:effectLst>
                  <a:outerShdw blurRad="38100" dist="38100" dir="2700000" algn="tl">
                    <a:srgbClr val="000000">
                      <a:alpha val="43137"/>
                    </a:srgbClr>
                  </a:outerShdw>
                </a:effectLst>
              </a:rPr>
              <a:t>comprehension </a:t>
            </a:r>
            <a:r>
              <a:rPr lang="en-US" dirty="0" smtClean="0">
                <a:solidFill>
                  <a:srgbClr val="C00000"/>
                </a:solidFill>
                <a:effectLst>
                  <a:outerShdw blurRad="38100" dist="38100" dir="2700000" algn="tl">
                    <a:srgbClr val="000000">
                      <a:alpha val="43137"/>
                    </a:srgbClr>
                  </a:outerShdw>
                </a:effectLst>
              </a:rPr>
              <a:t>in science education</a:t>
            </a:r>
            <a:endParaRPr lang="en-US" b="1" dirty="0" smtClean="0">
              <a:solidFill>
                <a:srgbClr val="C00000"/>
              </a:solidFill>
              <a:effectLst>
                <a:outerShdw blurRad="38100" dist="38100" dir="2700000" algn="tl">
                  <a:srgbClr val="000000">
                    <a:alpha val="43137"/>
                  </a:srgbClr>
                </a:outerShdw>
              </a:effectLst>
            </a:endParaRPr>
          </a:p>
          <a:p>
            <a:pPr>
              <a:defRPr/>
            </a:pPr>
            <a:endParaRPr lang="en-US" altLang="en-US" sz="2900" b="1" dirty="0" smtClean="0">
              <a:solidFill>
                <a:srgbClr val="002060"/>
              </a:solidFill>
              <a:effectLst>
                <a:outerShdw blurRad="38100" dist="38100" dir="2700000" algn="tl">
                  <a:srgbClr val="C0C0C0"/>
                </a:outerShdw>
              </a:effectLst>
              <a:latin typeface="Garamond" pitchFamily="18" charset="0"/>
            </a:endParaRPr>
          </a:p>
          <a:p>
            <a:pPr eaLnBrk="1" hangingPunct="1">
              <a:defRPr/>
            </a:pPr>
            <a:r>
              <a:rPr lang="en-US" altLang="en-US" sz="1800" b="1" dirty="0" smtClean="0">
                <a:solidFill>
                  <a:srgbClr val="002060"/>
                </a:solidFill>
                <a:effectLst>
                  <a:outerShdw blurRad="38100" dist="38100" dir="2700000" algn="tl">
                    <a:srgbClr val="C0C0C0"/>
                  </a:outerShdw>
                </a:effectLst>
              </a:rPr>
              <a:t>22-26 October 2018, Vidin, Bulgaria</a:t>
            </a:r>
            <a:endParaRPr lang="bg-BG" altLang="en-US" sz="1800" b="1" dirty="0">
              <a:solidFill>
                <a:srgbClr val="002060"/>
              </a:solidFill>
              <a:effectLst>
                <a:outerShdw blurRad="38100" dist="38100" dir="2700000" algn="tl">
                  <a:srgbClr val="C0C0C0"/>
                </a:outerShdw>
              </a:effectLst>
            </a:endParaRPr>
          </a:p>
          <a:p>
            <a:pPr algn="r" eaLnBrk="1" hangingPunct="1">
              <a:defRPr/>
            </a:pPr>
            <a:endParaRPr lang="bg-BG" altLang="en-US" sz="1200" i="1" dirty="0" smtClean="0">
              <a:solidFill>
                <a:srgbClr val="002060"/>
              </a:solidFill>
              <a:latin typeface="Arial" charset="0"/>
            </a:endParaRPr>
          </a:p>
          <a:p>
            <a:pPr algn="r" eaLnBrk="1" hangingPunct="1">
              <a:defRPr/>
            </a:pPr>
            <a:endParaRPr lang="bg-BG" altLang="en-US" sz="1200" i="1" dirty="0" smtClean="0">
              <a:solidFill>
                <a:srgbClr val="002060"/>
              </a:solidFill>
              <a:latin typeface="Arial" charset="0"/>
            </a:endParaRPr>
          </a:p>
        </p:txBody>
      </p:sp>
      <p:sp>
        <p:nvSpPr>
          <p:cNvPr id="3076" name="Rectangle 9"/>
          <p:cNvSpPr>
            <a:spLocks noChangeArrowheads="1"/>
          </p:cNvSpPr>
          <p:nvPr/>
        </p:nvSpPr>
        <p:spPr bwMode="auto">
          <a:xfrm>
            <a:off x="0" y="0"/>
            <a:ext cx="9144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077" name="Rectangle 10"/>
          <p:cNvSpPr>
            <a:spLocks noChangeArrowheads="1"/>
          </p:cNvSpPr>
          <p:nvPr/>
        </p:nvSpPr>
        <p:spPr bwMode="auto">
          <a:xfrm>
            <a:off x="0" y="457200"/>
            <a:ext cx="9144000" cy="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eaLnBrk="0" hangingPunct="0">
              <a:tabLst>
                <a:tab pos="9271000" algn="r"/>
              </a:tabLst>
              <a:defRPr>
                <a:solidFill>
                  <a:schemeClr val="tx1"/>
                </a:solidFill>
                <a:latin typeface="Arial" charset="0"/>
              </a:defRPr>
            </a:lvl1pPr>
            <a:lvl2pPr marL="742950" indent="-285750" eaLnBrk="0" hangingPunct="0">
              <a:tabLst>
                <a:tab pos="9271000" algn="r"/>
              </a:tabLst>
              <a:defRPr>
                <a:solidFill>
                  <a:schemeClr val="tx1"/>
                </a:solidFill>
                <a:latin typeface="Arial" charset="0"/>
              </a:defRPr>
            </a:lvl2pPr>
            <a:lvl3pPr marL="1143000" indent="-228600" eaLnBrk="0" hangingPunct="0">
              <a:tabLst>
                <a:tab pos="9271000" algn="r"/>
              </a:tabLst>
              <a:defRPr>
                <a:solidFill>
                  <a:schemeClr val="tx1"/>
                </a:solidFill>
                <a:latin typeface="Arial" charset="0"/>
              </a:defRPr>
            </a:lvl3pPr>
            <a:lvl4pPr marL="1600200" indent="-228600" eaLnBrk="0" hangingPunct="0">
              <a:tabLst>
                <a:tab pos="9271000" algn="r"/>
              </a:tabLst>
              <a:defRPr>
                <a:solidFill>
                  <a:schemeClr val="tx1"/>
                </a:solidFill>
                <a:latin typeface="Arial" charset="0"/>
              </a:defRPr>
            </a:lvl4pPr>
            <a:lvl5pPr marL="2057400" indent="-228600" eaLnBrk="0" hangingPunct="0">
              <a:tabLst>
                <a:tab pos="9271000" algn="r"/>
              </a:tabLst>
              <a:defRPr>
                <a:solidFill>
                  <a:schemeClr val="tx1"/>
                </a:solidFill>
                <a:latin typeface="Arial" charset="0"/>
              </a:defRPr>
            </a:lvl5pPr>
            <a:lvl6pPr marL="2514600" indent="-228600" eaLnBrk="0" fontAlgn="base" hangingPunct="0">
              <a:spcBef>
                <a:spcPct val="0"/>
              </a:spcBef>
              <a:spcAft>
                <a:spcPct val="0"/>
              </a:spcAft>
              <a:tabLst>
                <a:tab pos="9271000" algn="r"/>
              </a:tabLst>
              <a:defRPr>
                <a:solidFill>
                  <a:schemeClr val="tx1"/>
                </a:solidFill>
                <a:latin typeface="Arial" charset="0"/>
              </a:defRPr>
            </a:lvl6pPr>
            <a:lvl7pPr marL="2971800" indent="-228600" eaLnBrk="0" fontAlgn="base" hangingPunct="0">
              <a:spcBef>
                <a:spcPct val="0"/>
              </a:spcBef>
              <a:spcAft>
                <a:spcPct val="0"/>
              </a:spcAft>
              <a:tabLst>
                <a:tab pos="9271000" algn="r"/>
              </a:tabLst>
              <a:defRPr>
                <a:solidFill>
                  <a:schemeClr val="tx1"/>
                </a:solidFill>
                <a:latin typeface="Arial" charset="0"/>
              </a:defRPr>
            </a:lvl7pPr>
            <a:lvl8pPr marL="3429000" indent="-228600" eaLnBrk="0" fontAlgn="base" hangingPunct="0">
              <a:spcBef>
                <a:spcPct val="0"/>
              </a:spcBef>
              <a:spcAft>
                <a:spcPct val="0"/>
              </a:spcAft>
              <a:tabLst>
                <a:tab pos="9271000" algn="r"/>
              </a:tabLst>
              <a:defRPr>
                <a:solidFill>
                  <a:schemeClr val="tx1"/>
                </a:solidFill>
                <a:latin typeface="Arial" charset="0"/>
              </a:defRPr>
            </a:lvl8pPr>
            <a:lvl9pPr marL="3886200" indent="-228600" eaLnBrk="0" fontAlgn="base" hangingPunct="0">
              <a:spcBef>
                <a:spcPct val="0"/>
              </a:spcBef>
              <a:spcAft>
                <a:spcPct val="0"/>
              </a:spcAft>
              <a:tabLst>
                <a:tab pos="9271000" algn="r"/>
              </a:tabLst>
              <a:defRPr>
                <a:solidFill>
                  <a:schemeClr val="tx1"/>
                </a:solidFill>
                <a:latin typeface="Arial" charset="0"/>
              </a:defRPr>
            </a:lvl9pPr>
          </a:lstStyle>
          <a:p>
            <a:endParaRPr lang="en-US" altLang="en-US"/>
          </a:p>
        </p:txBody>
      </p:sp>
      <p:sp>
        <p:nvSpPr>
          <p:cNvPr id="3078" name="Rectangle 11"/>
          <p:cNvSpPr>
            <a:spLocks noChangeArrowheads="1"/>
          </p:cNvSpPr>
          <p:nvPr/>
        </p:nvSpPr>
        <p:spPr bwMode="auto">
          <a:xfrm>
            <a:off x="0" y="1104900"/>
            <a:ext cx="9144000" cy="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eaLnBrk="0" hangingPunct="0">
              <a:tabLst>
                <a:tab pos="9271000" algn="r"/>
              </a:tabLst>
              <a:defRPr>
                <a:solidFill>
                  <a:schemeClr val="tx1"/>
                </a:solidFill>
                <a:latin typeface="Arial" charset="0"/>
              </a:defRPr>
            </a:lvl1pPr>
            <a:lvl2pPr marL="742950" indent="-285750" eaLnBrk="0" hangingPunct="0">
              <a:tabLst>
                <a:tab pos="9271000" algn="r"/>
              </a:tabLst>
              <a:defRPr>
                <a:solidFill>
                  <a:schemeClr val="tx1"/>
                </a:solidFill>
                <a:latin typeface="Arial" charset="0"/>
              </a:defRPr>
            </a:lvl2pPr>
            <a:lvl3pPr marL="1143000" indent="-228600" eaLnBrk="0" hangingPunct="0">
              <a:tabLst>
                <a:tab pos="9271000" algn="r"/>
              </a:tabLst>
              <a:defRPr>
                <a:solidFill>
                  <a:schemeClr val="tx1"/>
                </a:solidFill>
                <a:latin typeface="Arial" charset="0"/>
              </a:defRPr>
            </a:lvl3pPr>
            <a:lvl4pPr marL="1600200" indent="-228600" eaLnBrk="0" hangingPunct="0">
              <a:tabLst>
                <a:tab pos="9271000" algn="r"/>
              </a:tabLst>
              <a:defRPr>
                <a:solidFill>
                  <a:schemeClr val="tx1"/>
                </a:solidFill>
                <a:latin typeface="Arial" charset="0"/>
              </a:defRPr>
            </a:lvl4pPr>
            <a:lvl5pPr marL="2057400" indent="-228600" eaLnBrk="0" hangingPunct="0">
              <a:tabLst>
                <a:tab pos="9271000" algn="r"/>
              </a:tabLst>
              <a:defRPr>
                <a:solidFill>
                  <a:schemeClr val="tx1"/>
                </a:solidFill>
                <a:latin typeface="Arial" charset="0"/>
              </a:defRPr>
            </a:lvl5pPr>
            <a:lvl6pPr marL="2514600" indent="-228600" eaLnBrk="0" fontAlgn="base" hangingPunct="0">
              <a:spcBef>
                <a:spcPct val="0"/>
              </a:spcBef>
              <a:spcAft>
                <a:spcPct val="0"/>
              </a:spcAft>
              <a:tabLst>
                <a:tab pos="9271000" algn="r"/>
              </a:tabLst>
              <a:defRPr>
                <a:solidFill>
                  <a:schemeClr val="tx1"/>
                </a:solidFill>
                <a:latin typeface="Arial" charset="0"/>
              </a:defRPr>
            </a:lvl6pPr>
            <a:lvl7pPr marL="2971800" indent="-228600" eaLnBrk="0" fontAlgn="base" hangingPunct="0">
              <a:spcBef>
                <a:spcPct val="0"/>
              </a:spcBef>
              <a:spcAft>
                <a:spcPct val="0"/>
              </a:spcAft>
              <a:tabLst>
                <a:tab pos="9271000" algn="r"/>
              </a:tabLst>
              <a:defRPr>
                <a:solidFill>
                  <a:schemeClr val="tx1"/>
                </a:solidFill>
                <a:latin typeface="Arial" charset="0"/>
              </a:defRPr>
            </a:lvl7pPr>
            <a:lvl8pPr marL="3429000" indent="-228600" eaLnBrk="0" fontAlgn="base" hangingPunct="0">
              <a:spcBef>
                <a:spcPct val="0"/>
              </a:spcBef>
              <a:spcAft>
                <a:spcPct val="0"/>
              </a:spcAft>
              <a:tabLst>
                <a:tab pos="9271000" algn="r"/>
              </a:tabLst>
              <a:defRPr>
                <a:solidFill>
                  <a:schemeClr val="tx1"/>
                </a:solidFill>
                <a:latin typeface="Arial" charset="0"/>
              </a:defRPr>
            </a:lvl8pPr>
            <a:lvl9pPr marL="3886200" indent="-228600" eaLnBrk="0" fontAlgn="base" hangingPunct="0">
              <a:spcBef>
                <a:spcPct val="0"/>
              </a:spcBef>
              <a:spcAft>
                <a:spcPct val="0"/>
              </a:spcAft>
              <a:tabLst>
                <a:tab pos="9271000" algn="r"/>
              </a:tabLst>
              <a:defRPr>
                <a:solidFill>
                  <a:schemeClr val="tx1"/>
                </a:solidFill>
                <a:latin typeface="Arial" charset="0"/>
              </a:defRPr>
            </a:lvl9pPr>
          </a:lstStyle>
          <a:p>
            <a:endParaRPr lang="en-US" altLang="en-US"/>
          </a:p>
        </p:txBody>
      </p:sp>
      <p:pic>
        <p:nvPicPr>
          <p:cNvPr id="3080" name="Picture 6"/>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486525" y="0"/>
            <a:ext cx="2657475" cy="771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081"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0" y="26988"/>
            <a:ext cx="2176463" cy="7445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Rectangle 1"/>
          <p:cNvSpPr/>
          <p:nvPr/>
        </p:nvSpPr>
        <p:spPr>
          <a:xfrm>
            <a:off x="7386" y="6488668"/>
            <a:ext cx="2863284" cy="369332"/>
          </a:xfrm>
          <a:prstGeom prst="rect">
            <a:avLst/>
          </a:prstGeom>
        </p:spPr>
        <p:txBody>
          <a:bodyPr wrap="none">
            <a:spAutoFit/>
          </a:bodyPr>
          <a:lstStyle/>
          <a:p>
            <a:r>
              <a:rPr lang="en-US" b="1" dirty="0">
                <a:solidFill>
                  <a:srgbClr val="002060"/>
                </a:solidFill>
                <a:effectLst>
                  <a:outerShdw blurRad="38100" dist="38100" dir="2700000" algn="tl">
                    <a:srgbClr val="C0C0C0"/>
                  </a:outerShdw>
                </a:effectLst>
              </a:rPr>
              <a:t>2017-1-BG01-KA201-036209</a:t>
            </a:r>
            <a:endParaRPr lang="bg-BG" b="1" dirty="0">
              <a:solidFill>
                <a:srgbClr val="002060"/>
              </a:solidFill>
              <a:effectLst>
                <a:outerShdw blurRad="38100" dist="38100" dir="2700000" algn="tl">
                  <a:srgbClr val="C0C0C0"/>
                </a:outerShdw>
              </a:effectLst>
            </a:endParaRPr>
          </a:p>
        </p:txBody>
      </p:sp>
    </p:spTree>
    <p:extLst>
      <p:ext uri="{BB962C8B-B14F-4D97-AF65-F5344CB8AC3E}">
        <p14:creationId xmlns="" xmlns:p14="http://schemas.microsoft.com/office/powerpoint/2010/main" val="268044520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en-US" sz="4000" dirty="0" smtClean="0">
                <a:solidFill>
                  <a:srgbClr val="00B050"/>
                </a:solidFill>
              </a:rPr>
              <a:t>Listening comprehension</a:t>
            </a:r>
            <a:endParaRPr lang="bg-BG" sz="4000" dirty="0">
              <a:solidFill>
                <a:srgbClr val="00B050"/>
              </a:solidFill>
            </a:endParaRPr>
          </a:p>
        </p:txBody>
      </p:sp>
      <p:sp>
        <p:nvSpPr>
          <p:cNvPr id="3" name="Content Placeholder 2"/>
          <p:cNvSpPr>
            <a:spLocks noGrp="1"/>
          </p:cNvSpPr>
          <p:nvPr>
            <p:ph idx="1"/>
          </p:nvPr>
        </p:nvSpPr>
        <p:spPr>
          <a:xfrm>
            <a:off x="457200" y="1124744"/>
            <a:ext cx="8229600" cy="5733256"/>
          </a:xfrm>
        </p:spPr>
        <p:txBody>
          <a:bodyPr>
            <a:normAutofit/>
          </a:bodyPr>
          <a:lstStyle/>
          <a:p>
            <a:r>
              <a:rPr lang="bg-BG" sz="1800" dirty="0" smtClean="0"/>
              <a:t>Listening comprehension encompasses the multiple processes involved in understanding and making sense of spoken language. These include recognizing speech sounds, understanding the meaning of individual words, and/or understanding the syntax of sentences in which they are presented.</a:t>
            </a:r>
            <a:endParaRPr lang="en-US" sz="1800" dirty="0" smtClean="0"/>
          </a:p>
          <a:p>
            <a:endParaRPr lang="en-US" sz="1800" dirty="0" smtClean="0"/>
          </a:p>
          <a:p>
            <a:r>
              <a:rPr lang="bg-BG" sz="1800" dirty="0" smtClean="0"/>
              <a:t>Listening comprehension is the ability to know the words, which one hears and relate to them in some way, based on his/her prior knowledge and experience. Good listening comprehension allows the listener to understand the information he is presented, remember it, discuss it, and even retell/present it in his own words. </a:t>
            </a:r>
            <a:endParaRPr lang="en-US" sz="1800" dirty="0" smtClean="0"/>
          </a:p>
          <a:p>
            <a:endParaRPr lang="bg-BG" sz="1800" dirty="0" smtClean="0"/>
          </a:p>
          <a:p>
            <a:r>
              <a:rPr lang="bg-BG" sz="1800" dirty="0" smtClean="0"/>
              <a:t>Listening comprehension also refers to recognizing the rhythmic-melodic elements of the speech - the emphasis, the intonation, the length of the vocals, etc. and making relevant conclusions based on context, real-world knowledge, and speaker-specific attributes (e.g., to what information the speaker has access and about what he/she is likely to be talking).</a:t>
            </a:r>
          </a:p>
        </p:txBody>
      </p:sp>
    </p:spTree>
    <p:extLst>
      <p:ext uri="{BB962C8B-B14F-4D97-AF65-F5344CB8AC3E}">
        <p14:creationId xmlns="" xmlns:p14="http://schemas.microsoft.com/office/powerpoint/2010/main" val="36228079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00B050"/>
                </a:solidFill>
              </a:rPr>
              <a:t>Levels of listening comprehension</a:t>
            </a:r>
            <a:endParaRPr lang="bg-BG" sz="3600" dirty="0">
              <a:solidFill>
                <a:srgbClr val="00B050"/>
              </a:solidFill>
            </a:endParaRPr>
          </a:p>
        </p:txBody>
      </p:sp>
      <p:sp>
        <p:nvSpPr>
          <p:cNvPr id="3" name="Content Placeholder 2"/>
          <p:cNvSpPr>
            <a:spLocks noGrp="1"/>
          </p:cNvSpPr>
          <p:nvPr>
            <p:ph idx="1"/>
          </p:nvPr>
        </p:nvSpPr>
        <p:spPr>
          <a:xfrm>
            <a:off x="251520" y="1124744"/>
            <a:ext cx="8640960" cy="5544616"/>
          </a:xfrm>
        </p:spPr>
        <p:txBody>
          <a:bodyPr>
            <a:noAutofit/>
          </a:bodyPr>
          <a:lstStyle/>
          <a:p>
            <a:r>
              <a:rPr lang="bg-BG" sz="1600" b="1" dirty="0" smtClean="0"/>
              <a:t>Discriminative listening</a:t>
            </a:r>
            <a:r>
              <a:rPr lang="bg-BG" sz="1600" dirty="0" smtClean="0"/>
              <a:t> is foundational to the other levels. Discriminative listening is being able to listen to pertinent sounds as well as being able to distinguish between verbal and nonverbal cues. </a:t>
            </a:r>
            <a:endParaRPr lang="en-US" sz="1600" dirty="0" smtClean="0"/>
          </a:p>
          <a:p>
            <a:r>
              <a:rPr lang="bg-BG" sz="1600" b="1" dirty="0" smtClean="0"/>
              <a:t>Precise listening</a:t>
            </a:r>
            <a:r>
              <a:rPr lang="bg-BG" sz="1600" dirty="0" smtClean="0"/>
              <a:t> helps ascertain specific information. Teaching children how to recall details, how to paraphrase information, how to follow spoken directions are the types of skills that call for precise listening.</a:t>
            </a:r>
            <a:endParaRPr lang="en-US" sz="1600" dirty="0" smtClean="0"/>
          </a:p>
          <a:p>
            <a:r>
              <a:rPr lang="bg-BG" sz="1600" b="1" dirty="0" smtClean="0"/>
              <a:t>Strategic listening</a:t>
            </a:r>
            <a:r>
              <a:rPr lang="bg-BG" sz="1600" dirty="0" smtClean="0"/>
              <a:t> is basically helping students listen for understanding. Teaching students how to connect the ideas they are hearing with their prior knowledge about the topic, how to summarize information, how to compare and contrast information, and how to make inferences are skills associated with strategic listening. This level calls on listeners to concentrate on the intended meaning. </a:t>
            </a:r>
          </a:p>
          <a:p>
            <a:r>
              <a:rPr lang="bg-BG" sz="1600" b="1" dirty="0" smtClean="0"/>
              <a:t>Critical listening</a:t>
            </a:r>
            <a:r>
              <a:rPr lang="bg-BG" sz="1600" dirty="0" smtClean="0"/>
              <a:t> is all about helping learners not only comprehend the spoken message, but how to evaluate it. They are able to scrutinize and analyze the message, looking for logic and statements that either support or negate the stated message, in order to be convinced that the speaker is credible. Teaching students how to recognize bias, distinguish among fact and opinion, and detecting propaganda techniques are skills that enable them to listen critically.</a:t>
            </a:r>
          </a:p>
          <a:p>
            <a:r>
              <a:rPr lang="bg-BG" sz="1600" b="1" dirty="0" smtClean="0"/>
              <a:t>Appreciative listening</a:t>
            </a:r>
            <a:r>
              <a:rPr lang="bg-BG" sz="1600" dirty="0" smtClean="0"/>
              <a:t> is appreciating the overall style of the speaker and is fairly individualistic. As we listen at this level, different aspects of what we are hearing catch our attention. This is why some might enjoy listening to some types of poetry, songs, musical scores more so than others. Teaching students how to recognize the power of language, appreciate oral interpretations, and understand the power of imagination are ways to help learners become appreciative listeners.</a:t>
            </a:r>
          </a:p>
          <a:p>
            <a:endParaRPr lang="bg-BG" sz="1800" dirty="0"/>
          </a:p>
        </p:txBody>
      </p:sp>
    </p:spTree>
    <p:extLst>
      <p:ext uri="{BB962C8B-B14F-4D97-AF65-F5344CB8AC3E}">
        <p14:creationId xmlns="" xmlns:p14="http://schemas.microsoft.com/office/powerpoint/2010/main" val="36314448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rgbClr val="C00000"/>
                </a:solidFill>
              </a:rPr>
              <a:t>Development of listening comprehension</a:t>
            </a:r>
            <a:endParaRPr lang="bg-BG" sz="3600" dirty="0">
              <a:solidFill>
                <a:srgbClr val="C00000"/>
              </a:solidFill>
            </a:endParaRPr>
          </a:p>
        </p:txBody>
      </p:sp>
      <p:sp>
        <p:nvSpPr>
          <p:cNvPr id="3" name="Content Placeholder 2"/>
          <p:cNvSpPr>
            <a:spLocks noGrp="1"/>
          </p:cNvSpPr>
          <p:nvPr>
            <p:ph idx="1"/>
          </p:nvPr>
        </p:nvSpPr>
        <p:spPr>
          <a:xfrm>
            <a:off x="467544" y="1268760"/>
            <a:ext cx="8229600" cy="4525963"/>
          </a:xfrm>
        </p:spPr>
        <p:txBody>
          <a:bodyPr>
            <a:noAutofit/>
          </a:bodyPr>
          <a:lstStyle/>
          <a:p>
            <a:pPr lvl="0"/>
            <a:r>
              <a:rPr lang="en-US" sz="1600" dirty="0" smtClean="0"/>
              <a:t>The role of the teacher: </a:t>
            </a:r>
          </a:p>
          <a:p>
            <a:pPr lvl="1"/>
            <a:r>
              <a:rPr lang="en-US" sz="1600" dirty="0" smtClean="0"/>
              <a:t>engage the students; make them pay attention to what you say;</a:t>
            </a:r>
          </a:p>
          <a:p>
            <a:pPr lvl="1"/>
            <a:r>
              <a:rPr lang="en-US" sz="1600" dirty="0" smtClean="0"/>
              <a:t>pay attention to the scientific language used</a:t>
            </a:r>
            <a:endParaRPr lang="bg-BG" sz="1600" dirty="0" smtClean="0"/>
          </a:p>
          <a:p>
            <a:r>
              <a:rPr lang="en-US" sz="1600" dirty="0" smtClean="0"/>
              <a:t>Strategies to convey meaning: </a:t>
            </a:r>
          </a:p>
          <a:p>
            <a:endParaRPr lang="bg-BG" sz="2000" dirty="0" smtClean="0"/>
          </a:p>
          <a:p>
            <a:pPr algn="just"/>
            <a:endParaRPr lang="en-US" sz="2400" dirty="0"/>
          </a:p>
        </p:txBody>
      </p:sp>
      <p:graphicFrame>
        <p:nvGraphicFramePr>
          <p:cNvPr id="4" name="Table 3"/>
          <p:cNvGraphicFramePr>
            <a:graphicFrameLocks noGrp="1"/>
          </p:cNvGraphicFramePr>
          <p:nvPr/>
        </p:nvGraphicFramePr>
        <p:xfrm>
          <a:off x="755576" y="2564905"/>
          <a:ext cx="7560840" cy="3823434"/>
        </p:xfrm>
        <a:graphic>
          <a:graphicData uri="http://schemas.openxmlformats.org/drawingml/2006/table">
            <a:tbl>
              <a:tblPr/>
              <a:tblGrid>
                <a:gridCol w="3240360"/>
                <a:gridCol w="4320480"/>
              </a:tblGrid>
              <a:tr h="812474">
                <a:tc gridSpan="2">
                  <a:txBody>
                    <a:bodyPr/>
                    <a:lstStyle/>
                    <a:p>
                      <a:pPr marL="342900" lvl="0" indent="-342900" algn="ctr">
                        <a:lnSpc>
                          <a:spcPct val="150000"/>
                        </a:lnSpc>
                        <a:spcAft>
                          <a:spcPts val="0"/>
                        </a:spcAft>
                        <a:buFont typeface="+mj-lt"/>
                        <a:buAutoNum type="arabicPeriod"/>
                      </a:pPr>
                      <a:r>
                        <a:rPr lang="en-US" sz="1400" b="1" dirty="0">
                          <a:latin typeface="Calibri"/>
                          <a:ea typeface="SimSun"/>
                          <a:cs typeface="Calibri"/>
                        </a:rPr>
                        <a:t>Strategies to convey meaning</a:t>
                      </a:r>
                      <a:endParaRPr lang="bg-BG" sz="1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bg-BG"/>
                    </a:p>
                  </a:txBody>
                  <a:tcPr/>
                </a:tc>
              </a:tr>
              <a:tr h="865400">
                <a:tc>
                  <a:txBody>
                    <a:bodyPr/>
                    <a:lstStyle/>
                    <a:p>
                      <a:pPr indent="450215" algn="just">
                        <a:lnSpc>
                          <a:spcPct val="150000"/>
                        </a:lnSpc>
                        <a:spcAft>
                          <a:spcPts val="0"/>
                        </a:spcAft>
                      </a:pPr>
                      <a:r>
                        <a:rPr lang="en-US" sz="1400" b="1">
                          <a:latin typeface="Calibri"/>
                          <a:ea typeface="SimSun"/>
                          <a:cs typeface="Calibri"/>
                        </a:rPr>
                        <a:t>Analogy</a:t>
                      </a:r>
                      <a:endParaRPr lang="bg-BG"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150000"/>
                        </a:lnSpc>
                        <a:spcAft>
                          <a:spcPts val="0"/>
                        </a:spcAft>
                      </a:pPr>
                      <a:r>
                        <a:rPr lang="en-US" sz="1400" dirty="0">
                          <a:latin typeface="Calibri"/>
                          <a:ea typeface="SimSun"/>
                          <a:cs typeface="Calibri"/>
                        </a:rPr>
                        <a:t>Speaker draws a parallel to another, potentially more familiar concept to explain the scientific concept.</a:t>
                      </a:r>
                      <a:endParaRPr lang="bg-BG" sz="1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6639">
                <a:tc>
                  <a:txBody>
                    <a:bodyPr/>
                    <a:lstStyle/>
                    <a:p>
                      <a:pPr indent="450215" algn="just">
                        <a:lnSpc>
                          <a:spcPct val="150000"/>
                        </a:lnSpc>
                        <a:spcAft>
                          <a:spcPts val="0"/>
                        </a:spcAft>
                      </a:pPr>
                      <a:r>
                        <a:rPr lang="en-US" sz="1400" b="1">
                          <a:latin typeface="Calibri"/>
                          <a:ea typeface="SimSun"/>
                          <a:cs typeface="Calibri"/>
                        </a:rPr>
                        <a:t>Illustration</a:t>
                      </a:r>
                      <a:endParaRPr lang="bg-BG"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150000"/>
                        </a:lnSpc>
                        <a:spcAft>
                          <a:spcPts val="0"/>
                        </a:spcAft>
                      </a:pPr>
                      <a:r>
                        <a:rPr lang="en-US" sz="1400" dirty="0">
                          <a:latin typeface="Calibri"/>
                          <a:ea typeface="SimSun"/>
                          <a:cs typeface="Calibri"/>
                        </a:rPr>
                        <a:t>Speaker gives several examples to illustrate a concept.</a:t>
                      </a:r>
                      <a:endParaRPr lang="bg-BG" sz="1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4504">
                <a:tc>
                  <a:txBody>
                    <a:bodyPr/>
                    <a:lstStyle/>
                    <a:p>
                      <a:pPr indent="450215" algn="just">
                        <a:lnSpc>
                          <a:spcPct val="150000"/>
                        </a:lnSpc>
                        <a:spcAft>
                          <a:spcPts val="0"/>
                        </a:spcAft>
                      </a:pPr>
                      <a:r>
                        <a:rPr lang="en-US" sz="1400" b="1">
                          <a:latin typeface="Calibri"/>
                          <a:ea typeface="SimSun"/>
                          <a:cs typeface="Calibri"/>
                        </a:rPr>
                        <a:t>Explanation</a:t>
                      </a:r>
                      <a:endParaRPr lang="bg-BG"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150000"/>
                        </a:lnSpc>
                        <a:spcAft>
                          <a:spcPts val="0"/>
                        </a:spcAft>
                      </a:pPr>
                      <a:r>
                        <a:rPr lang="en-US" sz="1400" dirty="0">
                          <a:latin typeface="Calibri"/>
                          <a:ea typeface="SimSun"/>
                          <a:cs typeface="Calibri"/>
                        </a:rPr>
                        <a:t>Attempt by the speaker to define a scientific jargon word he/she uses.</a:t>
                      </a:r>
                      <a:endParaRPr lang="bg-BG" sz="1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5400">
                <a:tc>
                  <a:txBody>
                    <a:bodyPr/>
                    <a:lstStyle/>
                    <a:p>
                      <a:pPr indent="450215" algn="just">
                        <a:lnSpc>
                          <a:spcPct val="150000"/>
                        </a:lnSpc>
                        <a:spcAft>
                          <a:spcPts val="0"/>
                        </a:spcAft>
                      </a:pPr>
                      <a:r>
                        <a:rPr lang="en-US" sz="1400" b="1">
                          <a:latin typeface="Calibri"/>
                          <a:ea typeface="SimSun"/>
                          <a:cs typeface="Calibri"/>
                        </a:rPr>
                        <a:t>Colloquialism</a:t>
                      </a:r>
                      <a:endParaRPr lang="bg-BG"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150000"/>
                        </a:lnSpc>
                        <a:spcAft>
                          <a:spcPts val="0"/>
                        </a:spcAft>
                      </a:pPr>
                      <a:r>
                        <a:rPr lang="en-US" sz="1400" dirty="0">
                          <a:latin typeface="Calibri"/>
                          <a:ea typeface="SimSun"/>
                          <a:cs typeface="Calibri"/>
                        </a:rPr>
                        <a:t>A simplification of a scientific concept in everyday language that does not have a precise scientific meaning. </a:t>
                      </a:r>
                      <a:endParaRPr lang="bg-BG" sz="1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25716336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Autofit/>
          </a:bodyPr>
          <a:lstStyle/>
          <a:p>
            <a:r>
              <a:rPr lang="en-US" sz="3600" dirty="0" smtClean="0">
                <a:solidFill>
                  <a:srgbClr val="C00000"/>
                </a:solidFill>
              </a:rPr>
              <a:t>Development of listening comprehension</a:t>
            </a:r>
            <a:endParaRPr lang="bg-BG" sz="3600" dirty="0">
              <a:solidFill>
                <a:srgbClr val="C00000"/>
              </a:solidFill>
            </a:endParaRPr>
          </a:p>
        </p:txBody>
      </p:sp>
      <p:sp>
        <p:nvSpPr>
          <p:cNvPr id="3" name="Content Placeholder 2"/>
          <p:cNvSpPr>
            <a:spLocks noGrp="1"/>
          </p:cNvSpPr>
          <p:nvPr>
            <p:ph idx="1"/>
          </p:nvPr>
        </p:nvSpPr>
        <p:spPr>
          <a:xfrm>
            <a:off x="323528" y="980728"/>
            <a:ext cx="8373616" cy="5544616"/>
          </a:xfrm>
        </p:spPr>
        <p:txBody>
          <a:bodyPr>
            <a:noAutofit/>
          </a:bodyPr>
          <a:lstStyle/>
          <a:p>
            <a:pPr lvl="0">
              <a:buNone/>
            </a:pPr>
            <a:r>
              <a:rPr lang="en-US" sz="1800" dirty="0" smtClean="0"/>
              <a:t>Strategies to improve students’ attention towards spoken words </a:t>
            </a:r>
          </a:p>
          <a:p>
            <a:pPr lvl="0">
              <a:buFont typeface="+mj-lt"/>
              <a:buAutoNum type="arabicPeriod"/>
            </a:pPr>
            <a:r>
              <a:rPr lang="en-US" sz="1800" dirty="0" smtClean="0">
                <a:solidFill>
                  <a:srgbClr val="0070C0"/>
                </a:solidFill>
              </a:rPr>
              <a:t>Drama:  </a:t>
            </a:r>
          </a:p>
          <a:p>
            <a:pPr lvl="1"/>
            <a:r>
              <a:rPr lang="en-US" sz="1800" b="1" dirty="0" smtClean="0"/>
              <a:t>Make </a:t>
            </a:r>
            <a:r>
              <a:rPr lang="en-US" sz="1800" b="1" dirty="0" smtClean="0"/>
              <a:t>a Story: </a:t>
            </a:r>
            <a:r>
              <a:rPr lang="en-US" sz="1800" dirty="0" smtClean="0"/>
              <a:t>The goal is to make a seamless story among various players. Have a group of 6 to 10 students line up in a row. Start by getting a suggestion from the audience. </a:t>
            </a:r>
            <a:r>
              <a:rPr lang="en-US" sz="1800" i="1" dirty="0" smtClean="0"/>
              <a:t>(“May I have the title of a story that’s never been written…???”) </a:t>
            </a:r>
            <a:r>
              <a:rPr lang="en-US" sz="1800" dirty="0" smtClean="0"/>
              <a:t>After receiving the suggestion </a:t>
            </a:r>
            <a:r>
              <a:rPr lang="en-US" sz="1800" i="1" dirty="0" smtClean="0"/>
              <a:t>(i.e. “The Best Science Class Ever”)</a:t>
            </a:r>
            <a:r>
              <a:rPr lang="en-US" sz="1800" dirty="0" smtClean="0"/>
              <a:t>, repeat it back – this is to ensure that the players have heard it. The Conductor points at one player who starts telling the story and keeps talking until The Conductor points at someone else. Have the next player pick up where the last improviser left off – have them do it as seamlessly as possible (even if it’s mid-word or mid-sentence).Keep pointing at players and telling the story until you feel it is done</a:t>
            </a:r>
            <a:r>
              <a:rPr lang="en-US" sz="1800" dirty="0" smtClean="0"/>
              <a:t>.</a:t>
            </a:r>
          </a:p>
          <a:p>
            <a:pPr lvl="1"/>
            <a:endParaRPr lang="bg-BG" sz="1800" dirty="0" smtClean="0"/>
          </a:p>
          <a:p>
            <a:pPr>
              <a:buFont typeface="+mj-lt"/>
              <a:buAutoNum type="arabicPeriod"/>
            </a:pPr>
            <a:r>
              <a:rPr lang="en-US" sz="1800" b="1" dirty="0" smtClean="0">
                <a:solidFill>
                  <a:srgbClr val="0070C0"/>
                </a:solidFill>
              </a:rPr>
              <a:t>DICTATION</a:t>
            </a:r>
            <a:r>
              <a:rPr lang="en-US" sz="1800" dirty="0" smtClean="0"/>
              <a:t>: Dictation works are among the activities to be done with the aim of developing students' listening skills. Students are supposed to listen in dictation works. Reading a text to be dictated by dividing into appropriate lengths and repeating parts read will help students to focus their attention</a:t>
            </a:r>
            <a:endParaRPr lang="bg-BG" sz="1800" dirty="0" smtClean="0"/>
          </a:p>
          <a:p>
            <a:pPr algn="just"/>
            <a:endParaRPr lang="en-US" sz="1400" dirty="0"/>
          </a:p>
        </p:txBody>
      </p:sp>
    </p:spTree>
    <p:extLst>
      <p:ext uri="{BB962C8B-B14F-4D97-AF65-F5344CB8AC3E}">
        <p14:creationId xmlns="" xmlns:p14="http://schemas.microsoft.com/office/powerpoint/2010/main" val="25716336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Autofit/>
          </a:bodyPr>
          <a:lstStyle/>
          <a:p>
            <a:r>
              <a:rPr lang="en-US" sz="3600" dirty="0" smtClean="0">
                <a:solidFill>
                  <a:srgbClr val="C00000"/>
                </a:solidFill>
              </a:rPr>
              <a:t>Development of listening comprehension</a:t>
            </a:r>
            <a:endParaRPr lang="bg-BG" sz="3600" dirty="0">
              <a:solidFill>
                <a:srgbClr val="C00000"/>
              </a:solidFill>
            </a:endParaRPr>
          </a:p>
        </p:txBody>
      </p:sp>
      <p:sp>
        <p:nvSpPr>
          <p:cNvPr id="3" name="Content Placeholder 2"/>
          <p:cNvSpPr>
            <a:spLocks noGrp="1"/>
          </p:cNvSpPr>
          <p:nvPr>
            <p:ph idx="1"/>
          </p:nvPr>
        </p:nvSpPr>
        <p:spPr>
          <a:xfrm>
            <a:off x="323528" y="980728"/>
            <a:ext cx="8373616" cy="5544616"/>
          </a:xfrm>
        </p:spPr>
        <p:txBody>
          <a:bodyPr>
            <a:noAutofit/>
          </a:bodyPr>
          <a:lstStyle/>
          <a:p>
            <a:pPr lvl="0">
              <a:buNone/>
            </a:pPr>
            <a:r>
              <a:rPr lang="en-US" sz="1800" dirty="0" smtClean="0"/>
              <a:t>Strategies to improve students’ attention towards spoken words </a:t>
            </a:r>
          </a:p>
          <a:p>
            <a:pPr lvl="0">
              <a:buNone/>
            </a:pPr>
            <a:r>
              <a:rPr lang="en-US" sz="1800" dirty="0" smtClean="0">
                <a:solidFill>
                  <a:srgbClr val="0070C0"/>
                </a:solidFill>
              </a:rPr>
              <a:t>3.  Word games:  </a:t>
            </a:r>
          </a:p>
          <a:p>
            <a:pPr lvl="1"/>
            <a:endParaRPr lang="en-US" sz="1800" b="1" dirty="0" smtClean="0"/>
          </a:p>
          <a:p>
            <a:r>
              <a:rPr lang="en-US" sz="1800" b="1" dirty="0" smtClean="0"/>
              <a:t>Time to talk</a:t>
            </a:r>
            <a:r>
              <a:rPr lang="en-US" sz="1800" dirty="0" smtClean="0"/>
              <a:t>: It is important to promote students’ dialogue as they have instructional conversations. We need to provide students with opportunities to use their colloquial language and translate back and forth with scientific and technical terms. We can use this strategy, called </a:t>
            </a:r>
            <a:r>
              <a:rPr lang="en-US" sz="1800" dirty="0" err="1" smtClean="0"/>
              <a:t>interlanguage</a:t>
            </a:r>
            <a:r>
              <a:rPr lang="en-US" sz="1800" dirty="0" smtClean="0"/>
              <a:t>, to discuss the different explanations of the students’ experiences in the classroom. For example:</a:t>
            </a:r>
            <a:endParaRPr lang="bg-BG" sz="1800" dirty="0" smtClean="0"/>
          </a:p>
          <a:p>
            <a:pPr lvl="1"/>
            <a:r>
              <a:rPr lang="en-US" sz="1800" dirty="0" smtClean="0"/>
              <a:t>Student: “We put this smooth powder in the bag along with the crunchy powder and the bag blew up and got hot.”</a:t>
            </a:r>
            <a:endParaRPr lang="bg-BG" sz="1800" dirty="0" smtClean="0"/>
          </a:p>
          <a:p>
            <a:pPr lvl="1"/>
            <a:r>
              <a:rPr lang="en-US" sz="1800" dirty="0" smtClean="0"/>
              <a:t>Teacher: “We mixed baking soda and calcium chloride with water resulting in a gas, and heat was released.”</a:t>
            </a:r>
            <a:endParaRPr lang="bg-BG" sz="1800" dirty="0" smtClean="0"/>
          </a:p>
          <a:p>
            <a:pPr lvl="1"/>
            <a:r>
              <a:rPr lang="en-US" sz="1800" dirty="0" smtClean="0"/>
              <a:t>Scientist: “The combination of baking soda and calcium chloride is an exothermic reaction with the products of </a:t>
            </a:r>
            <a:r>
              <a:rPr lang="en-US" sz="1800" smtClean="0"/>
              <a:t>sodium </a:t>
            </a:r>
            <a:r>
              <a:rPr lang="en-US" sz="1800" smtClean="0"/>
              <a:t>chloride, </a:t>
            </a:r>
            <a:r>
              <a:rPr lang="en-US" sz="1800" dirty="0" smtClean="0"/>
              <a:t>calcium carbonate, and carbon dioxide.”</a:t>
            </a:r>
            <a:endParaRPr lang="bg-BG" sz="1800" dirty="0" smtClean="0"/>
          </a:p>
          <a:p>
            <a:pPr algn="just"/>
            <a:r>
              <a:rPr lang="en-US" sz="1800" b="1" dirty="0" smtClean="0"/>
              <a:t>Matching pairs</a:t>
            </a:r>
            <a:r>
              <a:rPr lang="en-US" sz="1800" dirty="0" smtClean="0"/>
              <a:t>. Students are given a stack of cards and asked to match a term with its associated function, symbol, scientific name, etc. For example, a stack might include cards with the names of body parts and other cards that name the body parts’ functions. Students match each part to its appropriate function. </a:t>
            </a:r>
            <a:endParaRPr lang="en-US" sz="1800" dirty="0"/>
          </a:p>
        </p:txBody>
      </p:sp>
    </p:spTree>
    <p:extLst>
      <p:ext uri="{BB962C8B-B14F-4D97-AF65-F5344CB8AC3E}">
        <p14:creationId xmlns="" xmlns:p14="http://schemas.microsoft.com/office/powerpoint/2010/main" val="25716336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827584" y="1988840"/>
            <a:ext cx="7920880" cy="2713038"/>
          </a:xfrm>
        </p:spPr>
        <p:txBody>
          <a:bodyPr>
            <a:normAutofit fontScale="70000" lnSpcReduction="20000"/>
          </a:bodyPr>
          <a:lstStyle/>
          <a:p>
            <a:pPr>
              <a:defRPr/>
            </a:pPr>
            <a:r>
              <a:rPr lang="en-US" altLang="en-US" sz="6600" b="1" i="1" dirty="0" smtClean="0">
                <a:solidFill>
                  <a:srgbClr val="002060"/>
                </a:solidFill>
                <a:effectLst>
                  <a:outerShdw blurRad="38100" dist="38100" dir="2700000" algn="tl">
                    <a:srgbClr val="C0C0C0"/>
                  </a:outerShdw>
                </a:effectLst>
                <a:latin typeface="Arial" charset="0"/>
              </a:rPr>
              <a:t>GOSCIENCE.EU</a:t>
            </a:r>
          </a:p>
          <a:p>
            <a:pPr>
              <a:defRPr/>
            </a:pPr>
            <a:endParaRPr lang="en-US" altLang="en-US" sz="6600" b="1" i="1" dirty="0" smtClean="0">
              <a:solidFill>
                <a:srgbClr val="002060"/>
              </a:solidFill>
              <a:effectLst>
                <a:outerShdw blurRad="38100" dist="38100" dir="2700000" algn="tl">
                  <a:srgbClr val="C0C0C0"/>
                </a:outerShdw>
              </a:effectLst>
              <a:latin typeface="Arial" charset="0"/>
            </a:endParaRPr>
          </a:p>
          <a:p>
            <a:pPr>
              <a:defRPr/>
            </a:pPr>
            <a:r>
              <a:rPr lang="en-US" altLang="en-US" sz="6600" b="1" i="1" dirty="0" smtClean="0">
                <a:solidFill>
                  <a:srgbClr val="002060"/>
                </a:solidFill>
                <a:effectLst>
                  <a:outerShdw blurRad="38100" dist="38100" dir="2700000" algn="tl">
                    <a:srgbClr val="C0C0C0"/>
                  </a:outerShdw>
                </a:effectLst>
                <a:latin typeface="Arial" charset="0"/>
              </a:rPr>
              <a:t>https://www.facebook.com/goscienceproject/</a:t>
            </a:r>
          </a:p>
          <a:p>
            <a:pPr>
              <a:defRPr/>
            </a:pPr>
            <a:endParaRPr lang="bg-BG" altLang="en-US" sz="1200" i="1" dirty="0" smtClean="0">
              <a:solidFill>
                <a:srgbClr val="002060"/>
              </a:solidFill>
              <a:latin typeface="Arial" charset="0"/>
            </a:endParaRPr>
          </a:p>
          <a:p>
            <a:pPr algn="r" eaLnBrk="1" hangingPunct="1">
              <a:defRPr/>
            </a:pPr>
            <a:endParaRPr lang="bg-BG" altLang="en-US" sz="1200" i="1" dirty="0" smtClean="0">
              <a:solidFill>
                <a:schemeClr val="accent4">
                  <a:lumMod val="50000"/>
                </a:schemeClr>
              </a:solidFill>
              <a:latin typeface="Arial" charset="0"/>
            </a:endParaRPr>
          </a:p>
        </p:txBody>
      </p:sp>
      <p:sp>
        <p:nvSpPr>
          <p:cNvPr id="3076" name="Rectangle 9"/>
          <p:cNvSpPr>
            <a:spLocks noChangeArrowheads="1"/>
          </p:cNvSpPr>
          <p:nvPr/>
        </p:nvSpPr>
        <p:spPr bwMode="auto">
          <a:xfrm>
            <a:off x="0" y="0"/>
            <a:ext cx="9144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077" name="Rectangle 10"/>
          <p:cNvSpPr>
            <a:spLocks noChangeArrowheads="1"/>
          </p:cNvSpPr>
          <p:nvPr/>
        </p:nvSpPr>
        <p:spPr bwMode="auto">
          <a:xfrm>
            <a:off x="0" y="457200"/>
            <a:ext cx="9144000" cy="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eaLnBrk="0" hangingPunct="0">
              <a:tabLst>
                <a:tab pos="9271000" algn="r"/>
              </a:tabLst>
              <a:defRPr>
                <a:solidFill>
                  <a:schemeClr val="tx1"/>
                </a:solidFill>
                <a:latin typeface="Arial" charset="0"/>
              </a:defRPr>
            </a:lvl1pPr>
            <a:lvl2pPr marL="742950" indent="-285750" eaLnBrk="0" hangingPunct="0">
              <a:tabLst>
                <a:tab pos="9271000" algn="r"/>
              </a:tabLst>
              <a:defRPr>
                <a:solidFill>
                  <a:schemeClr val="tx1"/>
                </a:solidFill>
                <a:latin typeface="Arial" charset="0"/>
              </a:defRPr>
            </a:lvl2pPr>
            <a:lvl3pPr marL="1143000" indent="-228600" eaLnBrk="0" hangingPunct="0">
              <a:tabLst>
                <a:tab pos="9271000" algn="r"/>
              </a:tabLst>
              <a:defRPr>
                <a:solidFill>
                  <a:schemeClr val="tx1"/>
                </a:solidFill>
                <a:latin typeface="Arial" charset="0"/>
              </a:defRPr>
            </a:lvl3pPr>
            <a:lvl4pPr marL="1600200" indent="-228600" eaLnBrk="0" hangingPunct="0">
              <a:tabLst>
                <a:tab pos="9271000" algn="r"/>
              </a:tabLst>
              <a:defRPr>
                <a:solidFill>
                  <a:schemeClr val="tx1"/>
                </a:solidFill>
                <a:latin typeface="Arial" charset="0"/>
              </a:defRPr>
            </a:lvl4pPr>
            <a:lvl5pPr marL="2057400" indent="-228600" eaLnBrk="0" hangingPunct="0">
              <a:tabLst>
                <a:tab pos="9271000" algn="r"/>
              </a:tabLst>
              <a:defRPr>
                <a:solidFill>
                  <a:schemeClr val="tx1"/>
                </a:solidFill>
                <a:latin typeface="Arial" charset="0"/>
              </a:defRPr>
            </a:lvl5pPr>
            <a:lvl6pPr marL="2514600" indent="-228600" eaLnBrk="0" fontAlgn="base" hangingPunct="0">
              <a:spcBef>
                <a:spcPct val="0"/>
              </a:spcBef>
              <a:spcAft>
                <a:spcPct val="0"/>
              </a:spcAft>
              <a:tabLst>
                <a:tab pos="9271000" algn="r"/>
              </a:tabLst>
              <a:defRPr>
                <a:solidFill>
                  <a:schemeClr val="tx1"/>
                </a:solidFill>
                <a:latin typeface="Arial" charset="0"/>
              </a:defRPr>
            </a:lvl6pPr>
            <a:lvl7pPr marL="2971800" indent="-228600" eaLnBrk="0" fontAlgn="base" hangingPunct="0">
              <a:spcBef>
                <a:spcPct val="0"/>
              </a:spcBef>
              <a:spcAft>
                <a:spcPct val="0"/>
              </a:spcAft>
              <a:tabLst>
                <a:tab pos="9271000" algn="r"/>
              </a:tabLst>
              <a:defRPr>
                <a:solidFill>
                  <a:schemeClr val="tx1"/>
                </a:solidFill>
                <a:latin typeface="Arial" charset="0"/>
              </a:defRPr>
            </a:lvl7pPr>
            <a:lvl8pPr marL="3429000" indent="-228600" eaLnBrk="0" fontAlgn="base" hangingPunct="0">
              <a:spcBef>
                <a:spcPct val="0"/>
              </a:spcBef>
              <a:spcAft>
                <a:spcPct val="0"/>
              </a:spcAft>
              <a:tabLst>
                <a:tab pos="9271000" algn="r"/>
              </a:tabLst>
              <a:defRPr>
                <a:solidFill>
                  <a:schemeClr val="tx1"/>
                </a:solidFill>
                <a:latin typeface="Arial" charset="0"/>
              </a:defRPr>
            </a:lvl8pPr>
            <a:lvl9pPr marL="3886200" indent="-228600" eaLnBrk="0" fontAlgn="base" hangingPunct="0">
              <a:spcBef>
                <a:spcPct val="0"/>
              </a:spcBef>
              <a:spcAft>
                <a:spcPct val="0"/>
              </a:spcAft>
              <a:tabLst>
                <a:tab pos="9271000" algn="r"/>
              </a:tabLst>
              <a:defRPr>
                <a:solidFill>
                  <a:schemeClr val="tx1"/>
                </a:solidFill>
                <a:latin typeface="Arial" charset="0"/>
              </a:defRPr>
            </a:lvl9pPr>
          </a:lstStyle>
          <a:p>
            <a:endParaRPr lang="en-US" altLang="en-US"/>
          </a:p>
        </p:txBody>
      </p:sp>
      <p:sp>
        <p:nvSpPr>
          <p:cNvPr id="3078" name="Rectangle 11"/>
          <p:cNvSpPr>
            <a:spLocks noChangeArrowheads="1"/>
          </p:cNvSpPr>
          <p:nvPr/>
        </p:nvSpPr>
        <p:spPr bwMode="auto">
          <a:xfrm>
            <a:off x="0" y="1104900"/>
            <a:ext cx="9144000" cy="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eaLnBrk="0" hangingPunct="0">
              <a:tabLst>
                <a:tab pos="9271000" algn="r"/>
              </a:tabLst>
              <a:defRPr>
                <a:solidFill>
                  <a:schemeClr val="tx1"/>
                </a:solidFill>
                <a:latin typeface="Arial" charset="0"/>
              </a:defRPr>
            </a:lvl1pPr>
            <a:lvl2pPr marL="742950" indent="-285750" eaLnBrk="0" hangingPunct="0">
              <a:tabLst>
                <a:tab pos="9271000" algn="r"/>
              </a:tabLst>
              <a:defRPr>
                <a:solidFill>
                  <a:schemeClr val="tx1"/>
                </a:solidFill>
                <a:latin typeface="Arial" charset="0"/>
              </a:defRPr>
            </a:lvl2pPr>
            <a:lvl3pPr marL="1143000" indent="-228600" eaLnBrk="0" hangingPunct="0">
              <a:tabLst>
                <a:tab pos="9271000" algn="r"/>
              </a:tabLst>
              <a:defRPr>
                <a:solidFill>
                  <a:schemeClr val="tx1"/>
                </a:solidFill>
                <a:latin typeface="Arial" charset="0"/>
              </a:defRPr>
            </a:lvl3pPr>
            <a:lvl4pPr marL="1600200" indent="-228600" eaLnBrk="0" hangingPunct="0">
              <a:tabLst>
                <a:tab pos="9271000" algn="r"/>
              </a:tabLst>
              <a:defRPr>
                <a:solidFill>
                  <a:schemeClr val="tx1"/>
                </a:solidFill>
                <a:latin typeface="Arial" charset="0"/>
              </a:defRPr>
            </a:lvl4pPr>
            <a:lvl5pPr marL="2057400" indent="-228600" eaLnBrk="0" hangingPunct="0">
              <a:tabLst>
                <a:tab pos="9271000" algn="r"/>
              </a:tabLst>
              <a:defRPr>
                <a:solidFill>
                  <a:schemeClr val="tx1"/>
                </a:solidFill>
                <a:latin typeface="Arial" charset="0"/>
              </a:defRPr>
            </a:lvl5pPr>
            <a:lvl6pPr marL="2514600" indent="-228600" eaLnBrk="0" fontAlgn="base" hangingPunct="0">
              <a:spcBef>
                <a:spcPct val="0"/>
              </a:spcBef>
              <a:spcAft>
                <a:spcPct val="0"/>
              </a:spcAft>
              <a:tabLst>
                <a:tab pos="9271000" algn="r"/>
              </a:tabLst>
              <a:defRPr>
                <a:solidFill>
                  <a:schemeClr val="tx1"/>
                </a:solidFill>
                <a:latin typeface="Arial" charset="0"/>
              </a:defRPr>
            </a:lvl6pPr>
            <a:lvl7pPr marL="2971800" indent="-228600" eaLnBrk="0" fontAlgn="base" hangingPunct="0">
              <a:spcBef>
                <a:spcPct val="0"/>
              </a:spcBef>
              <a:spcAft>
                <a:spcPct val="0"/>
              </a:spcAft>
              <a:tabLst>
                <a:tab pos="9271000" algn="r"/>
              </a:tabLst>
              <a:defRPr>
                <a:solidFill>
                  <a:schemeClr val="tx1"/>
                </a:solidFill>
                <a:latin typeface="Arial" charset="0"/>
              </a:defRPr>
            </a:lvl7pPr>
            <a:lvl8pPr marL="3429000" indent="-228600" eaLnBrk="0" fontAlgn="base" hangingPunct="0">
              <a:spcBef>
                <a:spcPct val="0"/>
              </a:spcBef>
              <a:spcAft>
                <a:spcPct val="0"/>
              </a:spcAft>
              <a:tabLst>
                <a:tab pos="9271000" algn="r"/>
              </a:tabLst>
              <a:defRPr>
                <a:solidFill>
                  <a:schemeClr val="tx1"/>
                </a:solidFill>
                <a:latin typeface="Arial" charset="0"/>
              </a:defRPr>
            </a:lvl8pPr>
            <a:lvl9pPr marL="3886200" indent="-228600" eaLnBrk="0" fontAlgn="base" hangingPunct="0">
              <a:spcBef>
                <a:spcPct val="0"/>
              </a:spcBef>
              <a:spcAft>
                <a:spcPct val="0"/>
              </a:spcAft>
              <a:tabLst>
                <a:tab pos="9271000" algn="r"/>
              </a:tabLst>
              <a:defRPr>
                <a:solidFill>
                  <a:schemeClr val="tx1"/>
                </a:solidFill>
                <a:latin typeface="Arial" charset="0"/>
              </a:defRPr>
            </a:lvl9pPr>
          </a:lstStyle>
          <a:p>
            <a:endParaRPr lang="en-US" altLang="en-US"/>
          </a:p>
        </p:txBody>
      </p:sp>
      <p:pic>
        <p:nvPicPr>
          <p:cNvPr id="3080" name="Picture 6"/>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486525" y="0"/>
            <a:ext cx="2657475" cy="771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081"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0" y="26988"/>
            <a:ext cx="2176463" cy="7445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Rectangle 1"/>
          <p:cNvSpPr/>
          <p:nvPr/>
        </p:nvSpPr>
        <p:spPr>
          <a:xfrm>
            <a:off x="7386" y="6488668"/>
            <a:ext cx="2863284" cy="369332"/>
          </a:xfrm>
          <a:prstGeom prst="rect">
            <a:avLst/>
          </a:prstGeom>
        </p:spPr>
        <p:txBody>
          <a:bodyPr wrap="none">
            <a:spAutoFit/>
          </a:bodyPr>
          <a:lstStyle/>
          <a:p>
            <a:r>
              <a:rPr lang="en-US" b="1" dirty="0">
                <a:solidFill>
                  <a:schemeClr val="accent4">
                    <a:lumMod val="50000"/>
                  </a:schemeClr>
                </a:solidFill>
                <a:effectLst>
                  <a:outerShdw blurRad="38100" dist="38100" dir="2700000" algn="tl">
                    <a:srgbClr val="C0C0C0"/>
                  </a:outerShdw>
                </a:effectLst>
              </a:rPr>
              <a:t>2017-1-BG01-KA201-036209</a:t>
            </a:r>
            <a:endParaRPr lang="bg-BG" b="1" dirty="0">
              <a:solidFill>
                <a:schemeClr val="accent4">
                  <a:lumMod val="50000"/>
                </a:schemeClr>
              </a:solidFill>
              <a:effectLst>
                <a:outerShdw blurRad="38100" dist="38100" dir="2700000" algn="tl">
                  <a:srgbClr val="C0C0C0"/>
                </a:outerShdw>
              </a:effectLst>
            </a:endParaRPr>
          </a:p>
        </p:txBody>
      </p:sp>
    </p:spTree>
    <p:extLst>
      <p:ext uri="{BB962C8B-B14F-4D97-AF65-F5344CB8AC3E}">
        <p14:creationId xmlns="" xmlns:p14="http://schemas.microsoft.com/office/powerpoint/2010/main" val="312781486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1"/>
          </p:nvPr>
        </p:nvSpPr>
        <p:spPr/>
        <p:txBody>
          <a:bodyPr/>
          <a:lstStyle/>
          <a:p>
            <a:pPr algn="ctr" eaLnBrk="1" hangingPunct="1">
              <a:buFont typeface="Wingdings" pitchFamily="2" charset="2"/>
              <a:buNone/>
              <a:defRPr/>
            </a:pPr>
            <a:endParaRPr lang="bg-BG" altLang="en-US" sz="2000" dirty="0" smtClean="0">
              <a:solidFill>
                <a:schemeClr val="accent4">
                  <a:lumMod val="50000"/>
                </a:schemeClr>
              </a:solidFill>
              <a:latin typeface="Arial" charset="0"/>
            </a:endParaRPr>
          </a:p>
          <a:p>
            <a:pPr algn="ctr" eaLnBrk="1" hangingPunct="1">
              <a:buFont typeface="Wingdings" pitchFamily="2" charset="2"/>
              <a:buNone/>
              <a:defRPr/>
            </a:pPr>
            <a:endParaRPr lang="bg-BG" altLang="en-US" sz="2000" dirty="0" smtClean="0">
              <a:solidFill>
                <a:schemeClr val="accent4">
                  <a:lumMod val="50000"/>
                </a:schemeClr>
              </a:solidFill>
              <a:latin typeface="Arial" charset="0"/>
            </a:endParaRPr>
          </a:p>
          <a:p>
            <a:pPr algn="ctr" eaLnBrk="1" hangingPunct="1">
              <a:buFont typeface="Wingdings" pitchFamily="2" charset="2"/>
              <a:buNone/>
              <a:defRPr/>
            </a:pPr>
            <a:endParaRPr lang="bg-BG" altLang="en-US" sz="3200" b="1" dirty="0" smtClean="0">
              <a:solidFill>
                <a:schemeClr val="accent4">
                  <a:lumMod val="50000"/>
                </a:schemeClr>
              </a:solidFill>
              <a:latin typeface="Arial" charset="0"/>
            </a:endParaRPr>
          </a:p>
          <a:p>
            <a:pPr algn="ctr" eaLnBrk="1" hangingPunct="1">
              <a:buFont typeface="Wingdings" pitchFamily="2" charset="2"/>
              <a:buNone/>
              <a:defRPr/>
            </a:pPr>
            <a:r>
              <a:rPr lang="en-US" altLang="en-US" sz="3200" b="1" dirty="0" smtClean="0">
                <a:solidFill>
                  <a:srgbClr val="002060"/>
                </a:solidFill>
                <a:latin typeface="+mj-lt"/>
              </a:rPr>
              <a:t>Thank you for your attention</a:t>
            </a:r>
            <a:r>
              <a:rPr lang="bg-BG" altLang="en-US" sz="3200" b="1" dirty="0" smtClean="0">
                <a:solidFill>
                  <a:srgbClr val="002060"/>
                </a:solidFill>
                <a:latin typeface="+mj-lt"/>
              </a:rPr>
              <a:t>!</a:t>
            </a:r>
            <a:endParaRPr lang="en-US" altLang="en-US" sz="3200" b="1" dirty="0" smtClean="0">
              <a:solidFill>
                <a:srgbClr val="002060"/>
              </a:solidFill>
              <a:latin typeface="+mj-lt"/>
            </a:endParaRPr>
          </a:p>
          <a:p>
            <a:pPr algn="ctr" eaLnBrk="1" hangingPunct="1">
              <a:buFont typeface="Wingdings" pitchFamily="2" charset="2"/>
              <a:buNone/>
              <a:defRPr/>
            </a:pPr>
            <a:endParaRPr lang="en-US" altLang="en-US" sz="3200" b="1" dirty="0" smtClean="0">
              <a:solidFill>
                <a:srgbClr val="002060"/>
              </a:solidFill>
              <a:latin typeface="+mj-lt"/>
            </a:endParaRPr>
          </a:p>
          <a:p>
            <a:pPr algn="ctr" eaLnBrk="1" hangingPunct="1">
              <a:buFont typeface="Wingdings" pitchFamily="2" charset="2"/>
              <a:buNone/>
              <a:defRPr/>
            </a:pPr>
            <a:endParaRPr lang="en-US" altLang="en-US" sz="3200" b="1" dirty="0" smtClean="0">
              <a:solidFill>
                <a:srgbClr val="002060"/>
              </a:solidFill>
              <a:latin typeface="+mj-lt"/>
            </a:endParaRPr>
          </a:p>
          <a:p>
            <a:pPr algn="ctr" eaLnBrk="1" hangingPunct="1">
              <a:buFont typeface="Wingdings" pitchFamily="2" charset="2"/>
              <a:buNone/>
              <a:defRPr/>
            </a:pPr>
            <a:endParaRPr lang="en-US" altLang="en-US" sz="1000" b="1" dirty="0" smtClean="0">
              <a:solidFill>
                <a:srgbClr val="002060"/>
              </a:solidFill>
              <a:latin typeface="+mj-lt"/>
            </a:endParaRPr>
          </a:p>
          <a:p>
            <a:pPr marL="0" indent="0" algn="ctr">
              <a:buFont typeface="Wingdings" pitchFamily="2" charset="2"/>
              <a:buNone/>
              <a:defRPr/>
            </a:pPr>
            <a:r>
              <a:rPr lang="bg-BG" sz="1000" dirty="0" smtClean="0">
                <a:solidFill>
                  <a:srgbClr val="002060"/>
                </a:solidFill>
                <a:latin typeface="Arial" charset="0"/>
                <a:cs typeface="Arial" charset="0"/>
              </a:rPr>
              <a:t>„</a:t>
            </a:r>
            <a:r>
              <a:rPr lang="en-US" sz="1000" dirty="0" smtClean="0">
                <a:solidFill>
                  <a:srgbClr val="002060"/>
                </a:solidFill>
                <a:latin typeface="Arial" charset="0"/>
                <a:cs typeface="Arial" charset="0"/>
              </a:rPr>
              <a:t>This project has been funded with support from the European Commission.</a:t>
            </a:r>
          </a:p>
          <a:p>
            <a:pPr marL="0" indent="0" algn="ctr">
              <a:buFont typeface="Wingdings" pitchFamily="2" charset="2"/>
              <a:buNone/>
              <a:defRPr/>
            </a:pPr>
            <a:r>
              <a:rPr lang="en-US" sz="1000" dirty="0" smtClean="0">
                <a:solidFill>
                  <a:srgbClr val="002060"/>
                </a:solidFill>
                <a:latin typeface="Arial" charset="0"/>
                <a:cs typeface="Arial" charset="0"/>
              </a:rPr>
              <a:t>This publication [communication] reflects the views only of the author, and the</a:t>
            </a:r>
          </a:p>
          <a:p>
            <a:pPr marL="0" indent="0" algn="ctr">
              <a:buFont typeface="Wingdings" pitchFamily="2" charset="2"/>
              <a:buNone/>
              <a:defRPr/>
            </a:pPr>
            <a:r>
              <a:rPr lang="en-US" sz="1000" dirty="0" smtClean="0">
                <a:solidFill>
                  <a:srgbClr val="002060"/>
                </a:solidFill>
                <a:latin typeface="Arial" charset="0"/>
                <a:cs typeface="Arial" charset="0"/>
              </a:rPr>
              <a:t>Commission cannot be held responsible for any use which may be made of the</a:t>
            </a:r>
          </a:p>
          <a:p>
            <a:pPr marL="0" indent="0" algn="ctr">
              <a:buFont typeface="Wingdings" pitchFamily="2" charset="2"/>
              <a:buNone/>
              <a:defRPr/>
            </a:pPr>
            <a:r>
              <a:rPr lang="en-US" sz="1000" dirty="0" smtClean="0">
                <a:solidFill>
                  <a:srgbClr val="002060"/>
                </a:solidFill>
                <a:latin typeface="Arial" charset="0"/>
                <a:cs typeface="Arial" charset="0"/>
              </a:rPr>
              <a:t>information contained therein</a:t>
            </a:r>
            <a:r>
              <a:rPr lang="bg-BG" sz="1000" dirty="0" smtClean="0">
                <a:solidFill>
                  <a:srgbClr val="002060"/>
                </a:solidFill>
                <a:latin typeface="Arial" charset="0"/>
                <a:cs typeface="Arial" charset="0"/>
              </a:rPr>
              <a:t>.”</a:t>
            </a:r>
          </a:p>
          <a:p>
            <a:pPr algn="ctr" eaLnBrk="1" hangingPunct="1">
              <a:buFont typeface="Wingdings" pitchFamily="2" charset="2"/>
              <a:buNone/>
              <a:defRPr/>
            </a:pPr>
            <a:endParaRPr lang="bg-BG" altLang="en-US" sz="3200" b="1" dirty="0" smtClean="0">
              <a:solidFill>
                <a:schemeClr val="accent4">
                  <a:lumMod val="50000"/>
                </a:schemeClr>
              </a:solidFill>
              <a:latin typeface="+mj-lt"/>
            </a:endParaRPr>
          </a:p>
          <a:p>
            <a:pPr algn="ctr" eaLnBrk="1" hangingPunct="1">
              <a:buFont typeface="Wingdings" pitchFamily="2" charset="2"/>
              <a:buNone/>
              <a:defRPr/>
            </a:pPr>
            <a:endParaRPr lang="bg-BG" altLang="en-US" sz="2000" dirty="0" smtClean="0">
              <a:solidFill>
                <a:schemeClr val="accent4">
                  <a:lumMod val="50000"/>
                </a:schemeClr>
              </a:solidFill>
              <a:latin typeface="Arial" charset="0"/>
            </a:endParaRPr>
          </a:p>
          <a:p>
            <a:pPr algn="ctr" eaLnBrk="1" hangingPunct="1">
              <a:buFont typeface="Wingdings" pitchFamily="2" charset="2"/>
              <a:buNone/>
              <a:defRPr/>
            </a:pPr>
            <a:endParaRPr lang="bg-BG" altLang="en-US" sz="2000" dirty="0" smtClean="0">
              <a:solidFill>
                <a:schemeClr val="accent4">
                  <a:lumMod val="50000"/>
                </a:schemeClr>
              </a:solidFill>
              <a:latin typeface="Arial" charset="0"/>
            </a:endParaRPr>
          </a:p>
        </p:txBody>
      </p:sp>
    </p:spTree>
    <p:extLst>
      <p:ext uri="{BB962C8B-B14F-4D97-AF65-F5344CB8AC3E}">
        <p14:creationId xmlns="" xmlns:p14="http://schemas.microsoft.com/office/powerpoint/2010/main" val="7127493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721</TotalTime>
  <Words>882</Words>
  <Application>Microsoft Office PowerPoint</Application>
  <PresentationFormat>On-screen Show (4:3)</PresentationFormat>
  <Paragraphs>65</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GOSCIENCE TRAINING: ENHANCING COMPREHENSION IN SCIENCE EDUCATION    </vt:lpstr>
      <vt:lpstr>Listening comprehension</vt:lpstr>
      <vt:lpstr>Levels of listening comprehension</vt:lpstr>
      <vt:lpstr>Development of listening comprehension</vt:lpstr>
      <vt:lpstr>Development of listening comprehension</vt:lpstr>
      <vt:lpstr>Development of listening comprehension</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Honor</cp:lastModifiedBy>
  <cp:revision>73</cp:revision>
  <dcterms:created xsi:type="dcterms:W3CDTF">2017-12-12T08:54:23Z</dcterms:created>
  <dcterms:modified xsi:type="dcterms:W3CDTF">2018-10-21T18:48:58Z</dcterms:modified>
</cp:coreProperties>
</file>